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0BA821-B9AE-49CC-965E-709CD684F833}" type="datetimeFigureOut">
              <a:rPr lang="hu-HU" smtClean="0"/>
              <a:pPr/>
              <a:t>2012.10.11.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170DEC-29B2-45AA-869C-8CE6A9204F2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85984" y="2143116"/>
            <a:ext cx="6172200" cy="2537304"/>
          </a:xfrm>
        </p:spPr>
        <p:txBody>
          <a:bodyPr>
            <a:noAutofit/>
          </a:bodyPr>
          <a:lstStyle/>
          <a:p>
            <a:r>
              <a:rPr lang="hu-HU" sz="4000" dirty="0" smtClean="0"/>
              <a:t>Szállodák, szállásadó üzemek rendszerezése</a:t>
            </a:r>
            <a:br>
              <a:rPr lang="hu-HU" sz="4000" dirty="0" smtClean="0"/>
            </a:br>
            <a:r>
              <a:rPr lang="hu-HU" sz="4000" b="0" i="1" dirty="0" smtClean="0"/>
              <a:t>Rendeltetés szerint</a:t>
            </a:r>
            <a:endParaRPr lang="hu-HU" sz="4000" b="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286000" y="5000636"/>
            <a:ext cx="6172200" cy="137428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Szállodaismeretek</a:t>
            </a:r>
            <a:endParaRPr lang="hu-H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Fürdő- vagy </a:t>
            </a:r>
            <a:r>
              <a:rPr lang="hu-HU" dirty="0" err="1" smtClean="0"/>
              <a:t>gyógyszálloda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757758"/>
          </a:xfrm>
        </p:spPr>
        <p:txBody>
          <a:bodyPr>
            <a:normAutofit/>
          </a:bodyPr>
          <a:lstStyle/>
          <a:p>
            <a:pPr algn="just"/>
            <a:r>
              <a:rPr lang="hu-HU" b="1" dirty="0" smtClean="0"/>
              <a:t>Utazási cél</a:t>
            </a:r>
            <a:r>
              <a:rPr lang="hu-HU" dirty="0" smtClean="0"/>
              <a:t>: </a:t>
            </a:r>
            <a:r>
              <a:rPr lang="hu-HU" dirty="0" smtClean="0"/>
              <a:t>gyógyulás, gyógykezelés, pihenés</a:t>
            </a:r>
            <a:endParaRPr lang="hu-HU" dirty="0" smtClean="0"/>
          </a:p>
          <a:p>
            <a:pPr algn="just"/>
            <a:r>
              <a:rPr lang="hu-HU" b="1" dirty="0" smtClean="0"/>
              <a:t>Adottság</a:t>
            </a:r>
            <a:r>
              <a:rPr lang="hu-HU" dirty="0" smtClean="0"/>
              <a:t>: </a:t>
            </a:r>
            <a:r>
              <a:rPr lang="hu-HU" dirty="0" err="1" smtClean="0"/>
              <a:t>thermál-</a:t>
            </a:r>
            <a:r>
              <a:rPr lang="hu-HU" dirty="0" smtClean="0"/>
              <a:t> vagy gyógyforrás, gyógyhatással rendelkező természeti adottság</a:t>
            </a:r>
          </a:p>
          <a:p>
            <a:pPr algn="just"/>
            <a:r>
              <a:rPr lang="hu-HU" b="1" dirty="0" smtClean="0"/>
              <a:t>Vendégkör</a:t>
            </a:r>
            <a:r>
              <a:rPr lang="hu-HU" dirty="0" smtClean="0"/>
              <a:t>: </a:t>
            </a:r>
            <a:r>
              <a:rPr lang="hu-HU" dirty="0" smtClean="0"/>
              <a:t>minden korosztály, de elsősorban a </a:t>
            </a:r>
            <a:r>
              <a:rPr lang="hu-HU" dirty="0" err="1" smtClean="0"/>
              <a:t>seniorok</a:t>
            </a:r>
            <a:endParaRPr lang="hu-HU" dirty="0" smtClean="0"/>
          </a:p>
          <a:p>
            <a:pPr algn="just"/>
            <a:r>
              <a:rPr lang="hu-HU" b="1" dirty="0" smtClean="0"/>
              <a:t>Kialakítása</a:t>
            </a:r>
            <a:r>
              <a:rPr lang="hu-HU" dirty="0" smtClean="0"/>
              <a:t>: </a:t>
            </a:r>
            <a:endParaRPr lang="hu-HU" dirty="0" smtClean="0"/>
          </a:p>
          <a:p>
            <a:pPr lvl="1" algn="just"/>
            <a:r>
              <a:rPr lang="hu-HU" u="sng" dirty="0" smtClean="0"/>
              <a:t>Átlagosnál hosszabb tartózkodási idő </a:t>
            </a:r>
            <a:r>
              <a:rPr lang="hu-HU" dirty="0" smtClean="0"/>
              <a:t>miatt  kényelmes berendezés (több hét)</a:t>
            </a:r>
            <a:endParaRPr lang="hu-HU" dirty="0" smtClean="0"/>
          </a:p>
          <a:p>
            <a:pPr lvl="1" algn="just"/>
            <a:r>
              <a:rPr lang="hu-HU" dirty="0" smtClean="0"/>
              <a:t>Nagyobb szekrények, rakodófelületek</a:t>
            </a:r>
          </a:p>
          <a:p>
            <a:pPr lvl="1" algn="just"/>
            <a:r>
              <a:rPr lang="hu-HU" dirty="0" smtClean="0"/>
              <a:t>Tágasabb szobák, több ágyas szobák</a:t>
            </a:r>
          </a:p>
          <a:p>
            <a:pPr lvl="1" algn="just"/>
            <a:r>
              <a:rPr lang="hu-HU" dirty="0" smtClean="0"/>
              <a:t>Közösségi terek</a:t>
            </a:r>
          </a:p>
          <a:p>
            <a:pPr lvl="1" algn="just"/>
            <a:r>
              <a:rPr lang="hu-HU" dirty="0" smtClean="0"/>
              <a:t>Gyógy- és </a:t>
            </a:r>
            <a:r>
              <a:rPr lang="hu-HU" dirty="0" err="1" smtClean="0"/>
              <a:t>spa</a:t>
            </a:r>
            <a:r>
              <a:rPr lang="hu-HU" dirty="0" smtClean="0"/>
              <a:t> részleg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hu-HU" dirty="0" smtClean="0"/>
              <a:t>Magasabb költés jellemzi.</a:t>
            </a:r>
          </a:p>
          <a:p>
            <a:r>
              <a:rPr lang="hu-HU" dirty="0" smtClean="0"/>
              <a:t>Általában a színvonal is magasabb.</a:t>
            </a:r>
          </a:p>
          <a:p>
            <a:pPr algn="just"/>
            <a:r>
              <a:rPr lang="hu-HU" dirty="0" smtClean="0"/>
              <a:t>Konyhájára jellemző a diétás, kímélő étrend, illetve </a:t>
            </a:r>
            <a:r>
              <a:rPr lang="hu-HU" dirty="0" err="1" smtClean="0"/>
              <a:t>diabetológus</a:t>
            </a:r>
            <a:r>
              <a:rPr lang="hu-HU" dirty="0" smtClean="0"/>
              <a:t> és dietetikus szakszemélyzet alkalmazása.</a:t>
            </a:r>
          </a:p>
          <a:p>
            <a:pPr algn="just"/>
            <a:r>
              <a:rPr lang="hu-HU" dirty="0" smtClean="0"/>
              <a:t>Szállodaorvos irányítja a </a:t>
            </a:r>
            <a:r>
              <a:rPr lang="hu-HU" dirty="0" err="1" smtClean="0"/>
              <a:t>gyógyrészleget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Gyógyszálló, csak ÁNTSZ engedéllyel működhet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Ebbe a kategóriába soroljuk a wellness szállókat is, melynek fő profilja az egészség megőrzése, betegség megelőzése.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Motelek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hu-HU" dirty="0" smtClean="0"/>
              <a:t>Motoros-autós turisták elszállásolására szolgáló egyszerű szálláshely. Funkcionális. Fontos a gépkocsik elhelyezési lehetősége.</a:t>
            </a:r>
          </a:p>
          <a:p>
            <a:endParaRPr lang="hu-HU" dirty="0" smtClean="0"/>
          </a:p>
          <a:p>
            <a:r>
              <a:rPr lang="hu-HU" dirty="0" err="1" smtClean="0"/>
              <a:t>Tipusai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Út menti motel</a:t>
            </a:r>
          </a:p>
          <a:p>
            <a:pPr lvl="1"/>
            <a:r>
              <a:rPr lang="hu-HU" dirty="0" smtClean="0"/>
              <a:t>Üdülőmotel</a:t>
            </a:r>
          </a:p>
          <a:p>
            <a:pPr lvl="1"/>
            <a:r>
              <a:rPr lang="hu-HU" dirty="0" smtClean="0"/>
              <a:t>Elővárosi motel</a:t>
            </a:r>
          </a:p>
          <a:p>
            <a:pPr lvl="1"/>
            <a:r>
              <a:rPr lang="hu-HU" dirty="0" smtClean="0"/>
              <a:t>Városi motel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Mozgószállodák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Utasszállító hajók</a:t>
            </a:r>
          </a:p>
          <a:p>
            <a:r>
              <a:rPr lang="hu-HU" dirty="0" smtClean="0"/>
              <a:t>Vasúti hálókocsik és </a:t>
            </a:r>
            <a:r>
              <a:rPr lang="hu-HU" dirty="0" err="1" smtClean="0"/>
              <a:t>couchettek</a:t>
            </a:r>
            <a:endParaRPr lang="hu-HU" dirty="0" smtClean="0"/>
          </a:p>
          <a:p>
            <a:r>
              <a:rPr lang="hu-HU" dirty="0" smtClean="0"/>
              <a:t>Repülőszállodák</a:t>
            </a:r>
          </a:p>
          <a:p>
            <a:r>
              <a:rPr lang="hu-HU" dirty="0" err="1" smtClean="0"/>
              <a:t>Rotel</a:t>
            </a:r>
            <a:r>
              <a:rPr lang="hu-HU" dirty="0" smtClean="0"/>
              <a:t> – mozgó autóbusz szállodák</a:t>
            </a:r>
          </a:p>
          <a:p>
            <a:endParaRPr lang="hu-HU" dirty="0" smtClean="0"/>
          </a:p>
          <a:p>
            <a:r>
              <a:rPr lang="hu-HU" dirty="0" smtClean="0"/>
              <a:t>A szolgáltatások mértékét a rendelkezésre álló hely határozza meg.</a:t>
            </a: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Panzió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Kis alapterületű, maximum 10 vendégszobával rendelkező szálláshelyek.</a:t>
            </a:r>
          </a:p>
          <a:p>
            <a:r>
              <a:rPr lang="hu-HU" dirty="0" smtClean="0"/>
              <a:t>Teljes vagy részleges szolgáltatást biztosítanak.</a:t>
            </a:r>
          </a:p>
          <a:p>
            <a:r>
              <a:rPr lang="hu-HU" dirty="0" smtClean="0"/>
              <a:t>Családias hangulat, megfizethető árak jellemzik.</a:t>
            </a:r>
          </a:p>
          <a:p>
            <a:r>
              <a:rPr lang="hu-HU" dirty="0" smtClean="0"/>
              <a:t>Szolgáltatás csak kevés van.</a:t>
            </a: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Fogadó</a:t>
            </a:r>
            <a:endParaRPr lang="hu-H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614618"/>
          </a:xfrm>
        </p:spPr>
        <p:txBody>
          <a:bodyPr/>
          <a:lstStyle/>
          <a:p>
            <a:pPr algn="just"/>
            <a:r>
              <a:rPr lang="hu-HU" dirty="0" smtClean="0"/>
              <a:t>Szállást és étkezést nyújtó kisüzem</a:t>
            </a:r>
          </a:p>
          <a:p>
            <a:pPr algn="just"/>
            <a:r>
              <a:rPr lang="hu-HU" dirty="0" smtClean="0"/>
              <a:t>Középkori szálláshely mintájára, főleg vidéken élesztik újjá ezt a szállásadó üzem-formát.</a:t>
            </a:r>
          </a:p>
          <a:p>
            <a:pPr algn="just"/>
            <a:r>
              <a:rPr lang="hu-HU" dirty="0" smtClean="0"/>
              <a:t>Általában étterem, csárda felett, vagy mellett néhány szoba.</a:t>
            </a: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tx2">
                    <a:lumMod val="50000"/>
                  </a:schemeClr>
                </a:solidFill>
              </a:rPr>
              <a:t>Kemping</a:t>
            </a:r>
            <a:endParaRPr lang="hu-H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Nomád nyaralást, pihenést kedvelő vendégkör részére, szép természeti környezetben elhelyezkedő szállástípus.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Szezonális üzemelés jellemzi.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Alapkövetelmény:</a:t>
            </a:r>
          </a:p>
          <a:p>
            <a:r>
              <a:rPr lang="hu-HU" dirty="0" smtClean="0"/>
              <a:t>Közműellátás</a:t>
            </a:r>
          </a:p>
          <a:p>
            <a:r>
              <a:rPr lang="hu-HU" dirty="0" smtClean="0"/>
              <a:t>Tisztálkodási és főzési lehetőség</a:t>
            </a:r>
          </a:p>
          <a:p>
            <a:r>
              <a:rPr lang="hu-HU" dirty="0" smtClean="0"/>
              <a:t>Egyéb szolgáltatások</a:t>
            </a:r>
            <a:endParaRPr lang="hu-HU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err="1" smtClean="0">
                <a:solidFill>
                  <a:schemeClr val="tx2">
                    <a:lumMod val="50000"/>
                  </a:schemeClr>
                </a:solidFill>
              </a:rPr>
              <a:t>Garni</a:t>
            </a:r>
            <a:r>
              <a:rPr lang="hu-HU" sz="3200" b="1" dirty="0" smtClean="0">
                <a:solidFill>
                  <a:schemeClr val="tx2">
                    <a:lumMod val="50000"/>
                  </a:schemeClr>
                </a:solidFill>
              </a:rPr>
              <a:t> szálló</a:t>
            </a:r>
            <a:endParaRPr lang="hu-H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200" b="1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Egyéb </a:t>
            </a:r>
            <a:r>
              <a:rPr lang="hu-HU" sz="3200" b="1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szálláshelyek</a:t>
            </a:r>
          </a:p>
          <a:p>
            <a:r>
              <a:rPr lang="hu-HU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Turistaházak</a:t>
            </a:r>
          </a:p>
          <a:p>
            <a:r>
              <a:rPr lang="hu-HU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Ifjúsági szállodák / </a:t>
            </a:r>
            <a:r>
              <a:rPr lang="hu-HU" cap="small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youth</a:t>
            </a:r>
            <a:r>
              <a:rPr lang="hu-HU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hu-HU" cap="small" dirty="0" err="1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hostel</a:t>
            </a:r>
            <a:endParaRPr lang="hu-HU" cap="small" dirty="0" smtClean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hu-HU" cap="small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Fizetővendég-szolgálat</a:t>
            </a:r>
            <a:endParaRPr lang="hu-HU" cap="small" dirty="0" smtClean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Nagyság szerinti csoportosítás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/>
          <a:lstStyle/>
          <a:p>
            <a:r>
              <a:rPr lang="hu-HU" dirty="0" smtClean="0"/>
              <a:t>10-50 szoba között: „kis szálloda”</a:t>
            </a:r>
          </a:p>
          <a:p>
            <a:r>
              <a:rPr lang="hu-HU" dirty="0" smtClean="0"/>
              <a:t>50-200 szoba között: „közepes szálloda”</a:t>
            </a:r>
          </a:p>
          <a:p>
            <a:r>
              <a:rPr lang="hu-HU" dirty="0" smtClean="0"/>
              <a:t>200 szoba felett: „nagy szálloda”</a:t>
            </a:r>
          </a:p>
          <a:p>
            <a:endParaRPr lang="hu-HU" dirty="0" smtClean="0"/>
          </a:p>
          <a:p>
            <a:pPr>
              <a:buNone/>
            </a:pPr>
            <a:r>
              <a:rPr lang="hu-HU" sz="3000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Üzemelési idő szerinti csoportosítás</a:t>
            </a:r>
          </a:p>
          <a:p>
            <a:pPr>
              <a:buNone/>
            </a:pPr>
            <a:endParaRPr lang="hu-HU" sz="3000" cap="small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u-HU" dirty="0" smtClean="0"/>
              <a:t>Egész évben üzemelő szálloda</a:t>
            </a:r>
          </a:p>
          <a:p>
            <a:r>
              <a:rPr lang="hu-HU" dirty="0" smtClean="0"/>
              <a:t>Szezonális üzemelésű szálloda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Szállodák csoportosítása rendeltetés szerint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7467600" cy="4616588"/>
          </a:xfrm>
        </p:spPr>
        <p:txBody>
          <a:bodyPr/>
          <a:lstStyle/>
          <a:p>
            <a:r>
              <a:rPr lang="hu-HU" dirty="0" smtClean="0"/>
              <a:t>Városi szálloda</a:t>
            </a:r>
          </a:p>
          <a:p>
            <a:r>
              <a:rPr lang="hu-HU" dirty="0" smtClean="0"/>
              <a:t>Tranzit- vagy repülőtéri, pályaudvari szálloda</a:t>
            </a:r>
          </a:p>
          <a:p>
            <a:r>
              <a:rPr lang="hu-HU" dirty="0" smtClean="0"/>
              <a:t>Üdülő és sportszálloda</a:t>
            </a:r>
          </a:p>
          <a:p>
            <a:r>
              <a:rPr lang="hu-HU" dirty="0" smtClean="0"/>
              <a:t>Motelek</a:t>
            </a:r>
          </a:p>
          <a:p>
            <a:r>
              <a:rPr lang="hu-HU" dirty="0" smtClean="0"/>
              <a:t>Mozgó szállodák</a:t>
            </a:r>
          </a:p>
          <a:p>
            <a:r>
              <a:rPr lang="hu-HU" dirty="0" smtClean="0"/>
              <a:t>Panzió, fogadó</a:t>
            </a:r>
          </a:p>
          <a:p>
            <a:r>
              <a:rPr lang="hu-HU" dirty="0" smtClean="0"/>
              <a:t>Kemping</a:t>
            </a:r>
          </a:p>
          <a:p>
            <a:r>
              <a:rPr lang="hu-HU" dirty="0" smtClean="0"/>
              <a:t>Egyéb szálláshelyek</a:t>
            </a: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hu-HU" b="1" dirty="0" smtClean="0"/>
              <a:t>Városi szállodák jellemzése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686700" cy="5045216"/>
          </a:xfrm>
        </p:spPr>
        <p:txBody>
          <a:bodyPr/>
          <a:lstStyle/>
          <a:p>
            <a:pPr algn="just"/>
            <a:r>
              <a:rPr lang="hu-HU" b="1" dirty="0" smtClean="0"/>
              <a:t>Utazási cél</a:t>
            </a:r>
            <a:r>
              <a:rPr lang="hu-HU" dirty="0" smtClean="0"/>
              <a:t>: üzleti, kulturális, kereskedelmi, konferencia</a:t>
            </a:r>
          </a:p>
          <a:p>
            <a:pPr algn="just"/>
            <a:r>
              <a:rPr lang="hu-HU" b="1" dirty="0" smtClean="0"/>
              <a:t>Adottság</a:t>
            </a:r>
            <a:r>
              <a:rPr lang="hu-HU" dirty="0" smtClean="0"/>
              <a:t>: központi elhelyezkedés, esetleg termál vagy gyógyforrás, jó közlekedési lehetőség</a:t>
            </a:r>
          </a:p>
          <a:p>
            <a:pPr algn="just"/>
            <a:r>
              <a:rPr lang="hu-HU" b="1" dirty="0" smtClean="0"/>
              <a:t>Vendégkör</a:t>
            </a:r>
            <a:r>
              <a:rPr lang="hu-HU" dirty="0" smtClean="0"/>
              <a:t>: üzletemberek, turisták, csoportok</a:t>
            </a:r>
          </a:p>
          <a:p>
            <a:pPr algn="just"/>
            <a:r>
              <a:rPr lang="hu-HU" b="1" dirty="0" smtClean="0"/>
              <a:t>Kialakítása</a:t>
            </a:r>
            <a:r>
              <a:rPr lang="hu-HU" dirty="0" smtClean="0"/>
              <a:t>: </a:t>
            </a:r>
          </a:p>
          <a:p>
            <a:pPr lvl="1" algn="just"/>
            <a:r>
              <a:rPr lang="hu-HU" dirty="0" smtClean="0"/>
              <a:t>MINDEN EGY FEDÉL ALATT (mosoda, szórakozás, étkezés, sport, kereskedelmi üzletek…)</a:t>
            </a:r>
          </a:p>
          <a:p>
            <a:pPr lvl="1" algn="just"/>
            <a:r>
              <a:rPr lang="hu-HU" dirty="0" smtClean="0"/>
              <a:t>kényelmes vendégszobák, korszerű bútorzat</a:t>
            </a:r>
          </a:p>
          <a:p>
            <a:pPr lvl="1" algn="just"/>
            <a:r>
              <a:rPr lang="hu-HU" dirty="0" smtClean="0"/>
              <a:t>jó technikai felszereltség</a:t>
            </a:r>
          </a:p>
          <a:p>
            <a:pPr lvl="1" algn="just"/>
            <a:r>
              <a:rPr lang="hu-HU" dirty="0" smtClean="0"/>
              <a:t>Parkolóhelyek (autóbusz számára is)</a:t>
            </a:r>
          </a:p>
          <a:p>
            <a:pPr lvl="1" algn="just"/>
            <a:r>
              <a:rPr lang="hu-HU" dirty="0" smtClean="0"/>
              <a:t>Konferencia rendezésére alkalmas – rugalmas – terek</a:t>
            </a: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Egyéb jellemzők</a:t>
            </a:r>
            <a:r>
              <a:rPr lang="hu-HU" sz="2800" dirty="0" smtClean="0"/>
              <a:t>:</a:t>
            </a:r>
          </a:p>
          <a:p>
            <a:pPr lvl="1"/>
            <a:r>
              <a:rPr lang="hu-HU" sz="2400" dirty="0" smtClean="0"/>
              <a:t>Átlagos tartózkodási idő rövid, általában 1-3 nap</a:t>
            </a:r>
          </a:p>
          <a:p>
            <a:pPr lvl="1"/>
            <a:r>
              <a:rPr lang="hu-HU" sz="2400" dirty="0" smtClean="0"/>
              <a:t>Portaszolgálat (</a:t>
            </a:r>
            <a:r>
              <a:rPr lang="hu-HU" sz="2400" dirty="0" err="1" smtClean="0"/>
              <a:t>concierige</a:t>
            </a:r>
            <a:r>
              <a:rPr lang="hu-HU" sz="2400" dirty="0" smtClean="0"/>
              <a:t>) kiemelkedő lehetőségeket kínál</a:t>
            </a:r>
          </a:p>
          <a:p>
            <a:pPr lvl="1"/>
            <a:r>
              <a:rPr lang="hu-HU" sz="2400" dirty="0" smtClean="0"/>
              <a:t>Különtermei az igényeknek megfelelően alakítható, jó technikai </a:t>
            </a:r>
            <a:r>
              <a:rPr lang="hu-HU" sz="2400" dirty="0" err="1" smtClean="0"/>
              <a:t>felszereltségű</a:t>
            </a:r>
            <a:endParaRPr lang="hu-HU" sz="2400" dirty="0" smtClean="0"/>
          </a:p>
          <a:p>
            <a:pPr lvl="1"/>
            <a:r>
              <a:rPr lang="hu-HU" sz="2400" dirty="0" smtClean="0"/>
              <a:t>Business Centerek</a:t>
            </a:r>
          </a:p>
          <a:p>
            <a:pPr lvl="1"/>
            <a:r>
              <a:rPr lang="hu-HU" sz="2400" dirty="0" smtClean="0"/>
              <a:t>Sokszor gyógy- és wellness szolgáltatásokat is kínálnak</a:t>
            </a:r>
          </a:p>
          <a:p>
            <a:pPr lvl="1"/>
            <a:r>
              <a:rPr lang="hu-HU" sz="2400" dirty="0" smtClean="0"/>
              <a:t>Programkínálata széles (saját vagy idegen)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Tranzit-, repülőtéri- vagy pályaudvari szállodák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 smtClean="0"/>
              <a:t>Utazási cél</a:t>
            </a:r>
            <a:r>
              <a:rPr lang="hu-HU" dirty="0" smtClean="0"/>
              <a:t>: utazás fáradalmainak a kipihenése, csatlakozó járat indulásáig szálláslehetőség</a:t>
            </a:r>
          </a:p>
          <a:p>
            <a:pPr algn="just"/>
            <a:r>
              <a:rPr lang="hu-HU" b="1" dirty="0" smtClean="0"/>
              <a:t>Adottság</a:t>
            </a:r>
            <a:r>
              <a:rPr lang="hu-HU" dirty="0" smtClean="0"/>
              <a:t>: repülőtér, pályaudvar közvetlen közelsége. Területen kívüliséget élvez(</a:t>
            </a:r>
            <a:r>
              <a:rPr lang="hu-HU" dirty="0" err="1" smtClean="0"/>
              <a:t>tek</a:t>
            </a:r>
            <a:r>
              <a:rPr lang="hu-HU" dirty="0" smtClean="0"/>
              <a:t>)!</a:t>
            </a:r>
          </a:p>
          <a:p>
            <a:pPr algn="just"/>
            <a:r>
              <a:rPr lang="hu-HU" b="1" dirty="0" smtClean="0"/>
              <a:t>Vendégkör</a:t>
            </a:r>
            <a:r>
              <a:rPr lang="hu-HU" dirty="0" smtClean="0"/>
              <a:t>: átutazók, tranzitutasok</a:t>
            </a:r>
          </a:p>
          <a:p>
            <a:pPr algn="just"/>
            <a:r>
              <a:rPr lang="hu-HU" b="1" dirty="0" smtClean="0"/>
              <a:t>Kialakítása</a:t>
            </a:r>
            <a:r>
              <a:rPr lang="hu-HU" dirty="0" smtClean="0"/>
              <a:t>: </a:t>
            </a:r>
          </a:p>
          <a:p>
            <a:pPr lvl="1" algn="just"/>
            <a:r>
              <a:rPr lang="hu-HU" dirty="0" smtClean="0"/>
              <a:t>kényelmes vendégszobák, korszerű bútorzat</a:t>
            </a:r>
          </a:p>
          <a:p>
            <a:pPr lvl="1" algn="just"/>
            <a:r>
              <a:rPr lang="hu-HU" dirty="0" smtClean="0"/>
              <a:t>Járművek zajának kizárása</a:t>
            </a:r>
          </a:p>
          <a:p>
            <a:pPr lvl="1" algn="just"/>
            <a:r>
              <a:rPr lang="hu-HU" dirty="0" smtClean="0"/>
              <a:t>Business Centerek</a:t>
            </a:r>
          </a:p>
          <a:p>
            <a:pPr lvl="1" algn="just"/>
            <a:r>
              <a:rPr lang="hu-HU" dirty="0" smtClean="0"/>
              <a:t>Különtermek tárgyalásokhoz</a:t>
            </a:r>
          </a:p>
          <a:p>
            <a:pPr marL="274320" lvl="1" algn="just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hu-HU" sz="2400" b="1" dirty="0" smtClean="0"/>
              <a:t>Egyéb jellemző: </a:t>
            </a:r>
            <a:r>
              <a:rPr lang="hu-HU" sz="2400" dirty="0" smtClean="0"/>
              <a:t>légitársaságok kimaradt járatainak utasait fogadják</a:t>
            </a:r>
          </a:p>
          <a:p>
            <a:pPr lvl="1" algn="just"/>
            <a:endParaRPr lang="hu-HU" dirty="0" smtClean="0"/>
          </a:p>
          <a:p>
            <a:pPr lvl="1" algn="just"/>
            <a:endParaRPr lang="hu-H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hu-HU" dirty="0" smtClean="0"/>
              <a:t>Üdülő- és sportszálloda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pPr algn="just"/>
            <a:r>
              <a:rPr lang="hu-HU" b="1" dirty="0" smtClean="0"/>
              <a:t>Utazási cél</a:t>
            </a:r>
            <a:r>
              <a:rPr lang="hu-HU" dirty="0" smtClean="0"/>
              <a:t>: pihenés, rekreáció, felüdülés, sport</a:t>
            </a:r>
          </a:p>
          <a:p>
            <a:pPr algn="just"/>
            <a:r>
              <a:rPr lang="hu-HU" b="1" dirty="0" smtClean="0"/>
              <a:t>Adottság</a:t>
            </a:r>
            <a:r>
              <a:rPr lang="hu-HU" dirty="0" smtClean="0"/>
              <a:t>: természeti adottságra épül (hegy, tengerpart, tó, folyó, </a:t>
            </a:r>
            <a:r>
              <a:rPr lang="hu-HU" dirty="0" err="1" smtClean="0"/>
              <a:t>stb</a:t>
            </a:r>
            <a:r>
              <a:rPr lang="hu-HU" dirty="0" smtClean="0"/>
              <a:t>…)</a:t>
            </a:r>
          </a:p>
          <a:p>
            <a:pPr algn="just"/>
            <a:r>
              <a:rPr lang="hu-HU" b="1" dirty="0" smtClean="0"/>
              <a:t>Vendégkör</a:t>
            </a:r>
            <a:r>
              <a:rPr lang="hu-HU" dirty="0" smtClean="0"/>
              <a:t>: pihenni, sportolni vágyó turisták</a:t>
            </a:r>
          </a:p>
          <a:p>
            <a:pPr algn="just"/>
            <a:r>
              <a:rPr lang="hu-HU" b="1" dirty="0" smtClean="0"/>
              <a:t>Kialakítása</a:t>
            </a:r>
            <a:r>
              <a:rPr lang="hu-HU" dirty="0" smtClean="0"/>
              <a:t>: </a:t>
            </a:r>
          </a:p>
          <a:p>
            <a:pPr lvl="1" algn="just"/>
            <a:r>
              <a:rPr lang="hu-HU" dirty="0" smtClean="0"/>
              <a:t>Kényelmes, hosszabb tartózkodási időre alkalmas szobák</a:t>
            </a:r>
          </a:p>
          <a:p>
            <a:pPr lvl="1" algn="just"/>
            <a:r>
              <a:rPr lang="hu-HU" dirty="0" smtClean="0"/>
              <a:t>Nagyobb szekrények, rakodófelületek</a:t>
            </a:r>
          </a:p>
          <a:p>
            <a:pPr lvl="1" algn="just"/>
            <a:r>
              <a:rPr lang="hu-HU" dirty="0" smtClean="0"/>
              <a:t>Tágasabb szobák, több ágyas szobák</a:t>
            </a:r>
          </a:p>
          <a:p>
            <a:pPr lvl="1" algn="just"/>
            <a:r>
              <a:rPr lang="hu-HU" dirty="0" smtClean="0"/>
              <a:t>Közösségi terek</a:t>
            </a:r>
          </a:p>
          <a:p>
            <a:pPr lvl="1" algn="just"/>
            <a:r>
              <a:rPr lang="hu-HU" dirty="0" smtClean="0"/>
              <a:t>Szórakoztató létesítmények</a:t>
            </a:r>
          </a:p>
          <a:p>
            <a:pPr lvl="1" algn="just"/>
            <a:r>
              <a:rPr lang="hu-HU" dirty="0" smtClean="0"/>
              <a:t>Sport- és programlehetőségek</a:t>
            </a:r>
          </a:p>
          <a:p>
            <a:pPr algn="just"/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hu-HU" sz="2400" b="1" dirty="0" smtClean="0"/>
              <a:t>Egyéb jellemző: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hu-HU" sz="2100" dirty="0" smtClean="0"/>
              <a:t>hosszú tartózkodási idő, 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hu-HU" sz="2100" dirty="0" smtClean="0"/>
              <a:t>Szezonalitás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hu-HU" sz="2100" dirty="0" smtClean="0"/>
              <a:t>Ellátás a lehető legbővebb kínálattal („</a:t>
            </a:r>
            <a:r>
              <a:rPr lang="hu-HU" sz="2100" dirty="0" err="1" smtClean="0"/>
              <a:t>all</a:t>
            </a:r>
            <a:r>
              <a:rPr lang="hu-HU" sz="2100" dirty="0" smtClean="0"/>
              <a:t> </a:t>
            </a:r>
            <a:r>
              <a:rPr lang="hu-HU" sz="2100" dirty="0" err="1" smtClean="0"/>
              <a:t>inclusive</a:t>
            </a:r>
            <a:r>
              <a:rPr lang="hu-HU" sz="2100" dirty="0" smtClean="0"/>
              <a:t> ellátás”)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Sportszálloda  jellege lehet:</a:t>
            </a:r>
          </a:p>
          <a:p>
            <a:pPr lvl="1"/>
            <a:r>
              <a:rPr lang="hu-HU" dirty="0" smtClean="0"/>
              <a:t>Golfszálloda</a:t>
            </a:r>
          </a:p>
          <a:p>
            <a:pPr lvl="1"/>
            <a:r>
              <a:rPr lang="hu-HU" dirty="0" err="1" smtClean="0"/>
              <a:t>Lovascentrum</a:t>
            </a:r>
            <a:endParaRPr lang="hu-HU" dirty="0" smtClean="0"/>
          </a:p>
          <a:p>
            <a:pPr lvl="1"/>
            <a:r>
              <a:rPr lang="hu-HU" dirty="0" err="1" smtClean="0"/>
              <a:t>Síszálloda</a:t>
            </a:r>
            <a:endParaRPr lang="hu-HU" dirty="0" smtClean="0"/>
          </a:p>
          <a:p>
            <a:pPr lvl="1"/>
            <a:r>
              <a:rPr lang="hu-HU" dirty="0" smtClean="0"/>
              <a:t>vadászház</a:t>
            </a: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hu-HU" dirty="0" err="1" smtClean="0"/>
              <a:t>Timeshare</a:t>
            </a:r>
            <a:r>
              <a:rPr lang="hu-HU" dirty="0" smtClean="0"/>
              <a:t>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4902340"/>
          </a:xfrm>
        </p:spPr>
        <p:txBody>
          <a:bodyPr/>
          <a:lstStyle/>
          <a:p>
            <a:pPr algn="just">
              <a:buNone/>
            </a:pPr>
            <a:r>
              <a:rPr lang="hu-HU" dirty="0" smtClean="0"/>
              <a:t> 	Üdülési jog előre történő megvásárlása, mellyel meghatározott időpontban, meghatározott időt tölthet a tulajdonos az adott szállodában, szálláshelyen. A rendszer cserelehetőséget is biztosít a tulajdonosok között, akik így az általuk kiválasztott helyen és időpontban tudnak üdülni, míg a saját „hetüket” más veszi igénybe.</a:t>
            </a:r>
          </a:p>
          <a:p>
            <a:pPr>
              <a:buNone/>
            </a:pPr>
            <a:endParaRPr lang="hu-HU" dirty="0" smtClean="0"/>
          </a:p>
          <a:p>
            <a:pPr algn="just">
              <a:buNone/>
            </a:pPr>
            <a:r>
              <a:rPr lang="hu-HU" dirty="0" smtClean="0"/>
              <a:t>	Rugalmas, de meglehetősen drága üdülési forma. A színvonal kimagasló!</a:t>
            </a:r>
            <a:endParaRPr lang="hu-H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591</Words>
  <Application>Microsoft Office PowerPoint</Application>
  <PresentationFormat>Diavetítés a képernyőre (4:3 oldalarány)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Loggia</vt:lpstr>
      <vt:lpstr>Szállodák, szállásadó üzemek rendszerezése Rendeltetés szerint</vt:lpstr>
      <vt:lpstr>Nagyság szerinti csoportosítás</vt:lpstr>
      <vt:lpstr>Szállodák csoportosítása rendeltetés szerint</vt:lpstr>
      <vt:lpstr>Városi szállodák jellemzése</vt:lpstr>
      <vt:lpstr>5. dia</vt:lpstr>
      <vt:lpstr>Tranzit-, repülőtéri- vagy pályaudvari szállodák</vt:lpstr>
      <vt:lpstr>Üdülő- és sportszálloda</vt:lpstr>
      <vt:lpstr>8. dia</vt:lpstr>
      <vt:lpstr>Timeshare rendszerek</vt:lpstr>
      <vt:lpstr>Fürdő- vagy gyógyszálloda</vt:lpstr>
      <vt:lpstr>11. dia</vt:lpstr>
      <vt:lpstr>Motelek</vt:lpstr>
      <vt:lpstr>Mozgószállodák</vt:lpstr>
      <vt:lpstr>Panzió</vt:lpstr>
      <vt:lpstr>Fogadó</vt:lpstr>
      <vt:lpstr>Kemping</vt:lpstr>
      <vt:lpstr>Garni szálló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Szállodák, szállásadó üzemek rendszerezése Rendeltetés szerint</dc:title>
  <dc:creator>Csontos Mónika</dc:creator>
  <cp:lastModifiedBy>Csontos Mónika</cp:lastModifiedBy>
  <cp:revision>13</cp:revision>
  <dcterms:created xsi:type="dcterms:W3CDTF">2012-10-03T10:59:30Z</dcterms:created>
  <dcterms:modified xsi:type="dcterms:W3CDTF">2012-10-11T05:44:18Z</dcterms:modified>
</cp:coreProperties>
</file>